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3" r:id="rId4"/>
    <p:sldId id="301" r:id="rId5"/>
    <p:sldId id="302" r:id="rId6"/>
    <p:sldId id="303" r:id="rId7"/>
    <p:sldId id="304" r:id="rId8"/>
    <p:sldId id="305" r:id="rId9"/>
    <p:sldId id="306" r:id="rId10"/>
    <p:sldId id="294" r:id="rId11"/>
    <p:sldId id="308" r:id="rId12"/>
    <p:sldId id="274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333F50"/>
    <a:srgbClr val="485870"/>
    <a:srgbClr val="FFFFFF"/>
    <a:srgbClr val="ADAFB7"/>
    <a:srgbClr val="C9CACF"/>
    <a:srgbClr val="F1ECE6"/>
    <a:srgbClr val="21345C"/>
    <a:srgbClr val="2A345C"/>
    <a:srgbClr val="1C2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076583" y="1796902"/>
            <a:ext cx="60388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트렌드 조사 및 </a:t>
            </a:r>
            <a:endParaRPr lang="en-US" altLang="ko-KR" sz="5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트렌드 적용 보고서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657418" y="391791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2022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진선화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77E78B-3BB9-49F9-AE6B-DD130C9C7ED2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485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25560-0F56-4ABC-A8D9-E5B95B81F51F}"/>
              </a:ext>
            </a:extLst>
          </p:cNvPr>
          <p:cNvSpPr txBox="1"/>
          <p:nvPr/>
        </p:nvSpPr>
        <p:spPr>
          <a:xfrm>
            <a:off x="5517793" y="205379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7EA02-EBD9-4304-A0DA-A36682C69801}"/>
              </a:ext>
            </a:extLst>
          </p:cNvPr>
          <p:cNvSpPr txBox="1"/>
          <p:nvPr/>
        </p:nvSpPr>
        <p:spPr>
          <a:xfrm>
            <a:off x="3887417" y="284422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분석</a:t>
            </a:r>
          </a:p>
        </p:txBody>
      </p:sp>
    </p:spTree>
    <p:extLst>
      <p:ext uri="{BB962C8B-B14F-4D97-AF65-F5344CB8AC3E}">
        <p14:creationId xmlns:p14="http://schemas.microsoft.com/office/powerpoint/2010/main" val="2199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분석</a:t>
            </a:r>
            <a:endParaRPr lang="en-US" altLang="ko-KR" i="0" dirty="0">
              <a:solidFill>
                <a:srgbClr val="243238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569551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</a:rPr>
              <a:t>사용자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3128CA-AF87-453D-B558-6F5B5B7B8CA6}"/>
              </a:ext>
            </a:extLst>
          </p:cNvPr>
          <p:cNvSpPr/>
          <p:nvPr/>
        </p:nvSpPr>
        <p:spPr>
          <a:xfrm>
            <a:off x="818871" y="1023270"/>
            <a:ext cx="3525520" cy="5435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97005E-061E-411C-A20F-3DDF4581A014}"/>
              </a:ext>
            </a:extLst>
          </p:cNvPr>
          <p:cNvSpPr txBox="1"/>
          <p:nvPr/>
        </p:nvSpPr>
        <p:spPr>
          <a:xfrm>
            <a:off x="1943476" y="1293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사용자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567FE64-29A2-4A96-B0B7-052D183873FC}"/>
              </a:ext>
            </a:extLst>
          </p:cNvPr>
          <p:cNvSpPr/>
          <p:nvPr/>
        </p:nvSpPr>
        <p:spPr>
          <a:xfrm>
            <a:off x="4496791" y="1023270"/>
            <a:ext cx="3525520" cy="5435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A17E75-AEED-4657-9E02-ADD23431D8EB}"/>
              </a:ext>
            </a:extLst>
          </p:cNvPr>
          <p:cNvSpPr txBox="1"/>
          <p:nvPr/>
        </p:nvSpPr>
        <p:spPr>
          <a:xfrm>
            <a:off x="4628871" y="2015681"/>
            <a:ext cx="32613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bg1"/>
                </a:solidFill>
              </a:rPr>
              <a:t>‘</a:t>
            </a:r>
            <a:r>
              <a:rPr lang="ko-KR" altLang="en-US" sz="1400" spc="-150" dirty="0">
                <a:solidFill>
                  <a:schemeClr val="bg1"/>
                </a:solidFill>
              </a:rPr>
              <a:t>문화재</a:t>
            </a:r>
            <a:r>
              <a:rPr lang="en-US" altLang="ko-KR" sz="1400" spc="-150" dirty="0">
                <a:solidFill>
                  <a:schemeClr val="bg1"/>
                </a:solidFill>
              </a:rPr>
              <a:t>’</a:t>
            </a:r>
            <a:r>
              <a:rPr lang="ko-KR" altLang="en-US" sz="1400" spc="-150" dirty="0">
                <a:solidFill>
                  <a:schemeClr val="bg1"/>
                </a:solidFill>
              </a:rPr>
              <a:t>라는 딱딱한 이미지 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문화재의 사진과 정보가 분류에 맞춰서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배열되어있을것</a:t>
            </a:r>
            <a:r>
              <a:rPr lang="ko-KR" altLang="en-US" sz="1400" spc="-150" dirty="0">
                <a:solidFill>
                  <a:schemeClr val="bg1"/>
                </a:solidFill>
              </a:rPr>
              <a:t> 같음</a:t>
            </a:r>
            <a:r>
              <a:rPr lang="en-US" altLang="ko-KR" sz="1400" spc="-15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원하는 정보만 살펴보고 나가게 되는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정보 사이트의 느낌이 강함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08AC90-C83B-4856-ADD1-E79C6FCFA3B0}"/>
              </a:ext>
            </a:extLst>
          </p:cNvPr>
          <p:cNvSpPr txBox="1"/>
          <p:nvPr/>
        </p:nvSpPr>
        <p:spPr>
          <a:xfrm>
            <a:off x="5075575" y="1293945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느끼는 이미지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AA4A1E-FC2C-43EF-AA68-E3A274DA35DC}"/>
              </a:ext>
            </a:extLst>
          </p:cNvPr>
          <p:cNvSpPr/>
          <p:nvPr/>
        </p:nvSpPr>
        <p:spPr>
          <a:xfrm>
            <a:off x="8174711" y="1023270"/>
            <a:ext cx="3525520" cy="54351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D740BF-D9AA-4BA8-B25D-D2C5A23C53E1}"/>
              </a:ext>
            </a:extLst>
          </p:cNvPr>
          <p:cNvSpPr txBox="1"/>
          <p:nvPr/>
        </p:nvSpPr>
        <p:spPr>
          <a:xfrm>
            <a:off x="8306791" y="2044005"/>
            <a:ext cx="32613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문화유산에 대해 알고 싶어 방문한 사용자가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원하는 정보를 쉽게 얻을 수 있도록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직관적이고 깔끔한 레이아웃과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가독성 있는  폰트</a:t>
            </a:r>
            <a:r>
              <a:rPr lang="en-US" altLang="ko-KR" sz="1400" spc="-150" dirty="0">
                <a:solidFill>
                  <a:schemeClr val="bg1"/>
                </a:solidFill>
              </a:rPr>
              <a:t>,  </a:t>
            </a:r>
            <a:r>
              <a:rPr lang="ko-KR" altLang="en-US" sz="1400" spc="-150" dirty="0">
                <a:solidFill>
                  <a:schemeClr val="bg1"/>
                </a:solidFill>
              </a:rPr>
              <a:t> 또 직접 눈으로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보는듯한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깔끔한 이미지를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볼수</a:t>
            </a:r>
            <a:r>
              <a:rPr lang="ko-KR" altLang="en-US" sz="1400" spc="-150" dirty="0">
                <a:solidFill>
                  <a:schemeClr val="bg1"/>
                </a:solidFill>
              </a:rPr>
              <a:t> 있어야 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또한 내가 원하는 정보 뿐 아니라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다른 문화재에 궁금증을 유발 할 수 있도록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텍스트보다는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사진을 크게 구성해  시선을 집중시킨다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79BEF6-6F04-434B-972E-1BA09411CDCA}"/>
              </a:ext>
            </a:extLst>
          </p:cNvPr>
          <p:cNvSpPr txBox="1"/>
          <p:nvPr/>
        </p:nvSpPr>
        <p:spPr>
          <a:xfrm>
            <a:off x="8753495" y="1293945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원하는 서비스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B4C524-60C6-4519-95ED-B1125D0E4AF4}"/>
              </a:ext>
            </a:extLst>
          </p:cNvPr>
          <p:cNvSpPr txBox="1"/>
          <p:nvPr/>
        </p:nvSpPr>
        <p:spPr>
          <a:xfrm>
            <a:off x="950950" y="2015680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대한민국의 문화재에 관심이  있는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전 연령층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2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0" y="2486657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5F48C-771E-4E77-B242-F655D1376B13}"/>
              </a:ext>
            </a:extLst>
          </p:cNvPr>
          <p:cNvSpPr txBox="1"/>
          <p:nvPr/>
        </p:nvSpPr>
        <p:spPr>
          <a:xfrm>
            <a:off x="5517793" y="205379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03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66E8C-6A11-4BC4-A3D4-E6BB87A227BA}"/>
              </a:ext>
            </a:extLst>
          </p:cNvPr>
          <p:cNvSpPr txBox="1"/>
          <p:nvPr/>
        </p:nvSpPr>
        <p:spPr>
          <a:xfrm>
            <a:off x="3792230" y="2617980"/>
            <a:ext cx="20409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사이트</a:t>
            </a:r>
            <a:endParaRPr lang="en-US" altLang="ko-KR" sz="32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· </a:t>
            </a:r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단점</a:t>
            </a:r>
            <a:endParaRPr lang="en-US" altLang="ko-KR" sz="3200" spc="-300" dirty="0">
              <a:solidFill>
                <a:schemeClr val="tx1">
                  <a:lumMod val="95000"/>
                  <a:lumOff val="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828" y="5120751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사이트 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·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AA4A1E-FC2C-43EF-AA68-E3A274DA35DC}"/>
              </a:ext>
            </a:extLst>
          </p:cNvPr>
          <p:cNvSpPr/>
          <p:nvPr/>
        </p:nvSpPr>
        <p:spPr>
          <a:xfrm>
            <a:off x="8174711" y="1023270"/>
            <a:ext cx="3525520" cy="54351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D740BF-D9AA-4BA8-B25D-D2C5A23C53E1}"/>
              </a:ext>
            </a:extLst>
          </p:cNvPr>
          <p:cNvSpPr txBox="1"/>
          <p:nvPr/>
        </p:nvSpPr>
        <p:spPr>
          <a:xfrm>
            <a:off x="8306791" y="2044005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심플한 레이아웃 배치로 깔끔함을 강조했고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서브 페이지 또한 필요한 정보만 배치하면서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복잡하지 않고 쉽게 정보에 접근할 수 있다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79BEF6-6F04-434B-972E-1BA09411CDCA}"/>
              </a:ext>
            </a:extLst>
          </p:cNvPr>
          <p:cNvSpPr txBox="1"/>
          <p:nvPr/>
        </p:nvSpPr>
        <p:spPr>
          <a:xfrm>
            <a:off x="9641559" y="129394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0AC1-B6CA-486F-9EC9-B972F37163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13" y="455798"/>
            <a:ext cx="5489237" cy="2973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BB794C-B963-420E-B29D-4DFA8D4E21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5" y="3190540"/>
            <a:ext cx="5566568" cy="2973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82554-1B1B-4F37-B85B-60E926653768}"/>
              </a:ext>
            </a:extLst>
          </p:cNvPr>
          <p:cNvSpPr txBox="1"/>
          <p:nvPr/>
        </p:nvSpPr>
        <p:spPr>
          <a:xfrm>
            <a:off x="9641556" y="38906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64FBC4-58C7-407C-8BB4-4177480BE0B1}"/>
              </a:ext>
            </a:extLst>
          </p:cNvPr>
          <p:cNvSpPr txBox="1"/>
          <p:nvPr/>
        </p:nvSpPr>
        <p:spPr>
          <a:xfrm>
            <a:off x="8306789" y="4677141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텍스트에 비해 사진이 부족해서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줄글이 길다는 느낌이 든다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문화재는  외형과 그 속에 담긴 배경설명이 대부분의 정보이기 때문에 사진에 좀 더 주목할 수 있도록 양을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늘리는것이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좋을것</a:t>
            </a:r>
            <a:r>
              <a:rPr lang="ko-KR" altLang="en-US" sz="1400" spc="-150" dirty="0">
                <a:solidFill>
                  <a:schemeClr val="bg1"/>
                </a:solidFill>
              </a:rPr>
              <a:t> 같다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57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46026-25D5-4234-BB0B-79C9F5635B38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AD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D8B53-90B8-4213-8D52-047344E28B19}"/>
              </a:ext>
            </a:extLst>
          </p:cNvPr>
          <p:cNvSpPr txBox="1"/>
          <p:nvPr/>
        </p:nvSpPr>
        <p:spPr>
          <a:xfrm>
            <a:off x="5514586" y="205379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04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E593F-C2EF-439B-A0C3-25CD97BAE316}"/>
              </a:ext>
            </a:extLst>
          </p:cNvPr>
          <p:cNvSpPr txBox="1"/>
          <p:nvPr/>
        </p:nvSpPr>
        <p:spPr>
          <a:xfrm>
            <a:off x="2900896" y="2617980"/>
            <a:ext cx="29322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관련</a:t>
            </a:r>
            <a:r>
              <a:rPr lang="en-US" altLang="ko-KR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경쟁 사이트</a:t>
            </a:r>
            <a:endParaRPr lang="en-US" altLang="ko-KR" sz="32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00193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87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ko-KR" altLang="en-US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한국문화재재단 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(https://www.chf.or.kr/chf)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508972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관련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경쟁 사이트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582530" y="5313281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 메뉴마다 아기자기한 일러스트로 포인트를 주었고 큰 비주얼 이미지로 시선을 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비주얼 이미지의 자동 스크롤 시간이 너무 빨라 산만한 느낌이 들고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메인 페이지의 정보량이 상당해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필요한 정보에 대한 접근성이 떨어진다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924801-832D-44D0-AC1A-2140DCC63C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6" y="511635"/>
            <a:ext cx="6034254" cy="404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1E896-2ABA-40C3-A556-8F99F3998E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70" y="511635"/>
            <a:ext cx="5688330" cy="40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87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ko-KR" altLang="en-US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유네스코와 유산 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(https://heritage.unesco.or.kr)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508972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관련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경쟁 사이트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582530" y="5313281"/>
            <a:ext cx="11407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적당한 비주얼 이미지 사진과 메인 페이지의 정보량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아주 깔끔한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 첫 로딩 시 유산 수 등 숫자가 올라가는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애니메이션으로 사용자의 궁금증을 유발하는 등 굉장히 깔끔한 느낌이 드는 페이지다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문화유산의 더 많은 사진을 볼 때 사진이 세로로 배열되는데 모든 페이지에서 가로배열을 사용하다 보니 통일성이 아쉽다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747D7-9BEF-44FB-83AF-07DC2BC1C2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1" y="511635"/>
            <a:ext cx="5934030" cy="3790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4B919C-8367-4DA9-9238-2222D09BD2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1" y="511633"/>
            <a:ext cx="6007100" cy="37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77E78B-3BB9-49F9-AE6B-DD130C9C7ED2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485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25560-0F56-4ABC-A8D9-E5B95B81F51F}"/>
              </a:ext>
            </a:extLst>
          </p:cNvPr>
          <p:cNvSpPr txBox="1"/>
          <p:nvPr/>
        </p:nvSpPr>
        <p:spPr>
          <a:xfrm>
            <a:off x="5517793" y="2053791"/>
            <a:ext cx="4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05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7EA02-EBD9-4304-A0DA-A36682C69801}"/>
              </a:ext>
            </a:extLst>
          </p:cNvPr>
          <p:cNvSpPr txBox="1"/>
          <p:nvPr/>
        </p:nvSpPr>
        <p:spPr>
          <a:xfrm>
            <a:off x="3098739" y="2668830"/>
            <a:ext cx="282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리뉴얼 시 반영할</a:t>
            </a:r>
            <a:endParaRPr lang="en-US" altLang="ko-KR" sz="3200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트렌드 목록</a:t>
            </a:r>
          </a:p>
        </p:txBody>
      </p:sp>
    </p:spTree>
    <p:extLst>
      <p:ext uri="{BB962C8B-B14F-4D97-AF65-F5344CB8AC3E}">
        <p14:creationId xmlns:p14="http://schemas.microsoft.com/office/powerpoint/2010/main" val="268453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24333" y="4516352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05 </a:t>
            </a:r>
            <a:r>
              <a:rPr lang="ko-KR" altLang="en-US" sz="1100" dirty="0">
                <a:solidFill>
                  <a:schemeClr val="bg1"/>
                </a:solidFill>
              </a:rPr>
              <a:t>리뉴얼 시 반영할 트렌드 목록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3128CA-AF87-453D-B558-6F5B5B7B8CA6}"/>
              </a:ext>
            </a:extLst>
          </p:cNvPr>
          <p:cNvSpPr/>
          <p:nvPr/>
        </p:nvSpPr>
        <p:spPr>
          <a:xfrm>
            <a:off x="818870" y="297180"/>
            <a:ext cx="10919739" cy="6161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97005E-061E-411C-A20F-3DDF4581A014}"/>
              </a:ext>
            </a:extLst>
          </p:cNvPr>
          <p:cNvSpPr txBox="1"/>
          <p:nvPr/>
        </p:nvSpPr>
        <p:spPr>
          <a:xfrm>
            <a:off x="5372080" y="1726224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국가문화유산포털</a:t>
            </a:r>
            <a:endParaRPr lang="ko-KR" altLang="en-US" spc="-1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B4C524-60C6-4519-95ED-B1125D0E4AF4}"/>
              </a:ext>
            </a:extLst>
          </p:cNvPr>
          <p:cNvSpPr txBox="1"/>
          <p:nvPr/>
        </p:nvSpPr>
        <p:spPr>
          <a:xfrm>
            <a:off x="3346169" y="2861218"/>
            <a:ext cx="58651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공공기관에서 운영하는 문화재 정보 사이트인만큼 문화재라는 컨텐츠에 집중해서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화려하기보다는 심플하고 정적인 레이아웃을 사용한다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4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 모바일 웹 페이지는 제한된 화면이기 때문에 사진을 크게 채워서  답답하지 않은 느낌을 주고  너무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파스텔톤이나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비비드보다는</a:t>
            </a:r>
            <a:r>
              <a:rPr lang="ko-KR" altLang="en-US" sz="1400" spc="-150" dirty="0">
                <a:solidFill>
                  <a:schemeClr val="bg1"/>
                </a:solidFill>
              </a:rPr>
              <a:t> 적당한 채도의 컬러를 사용해서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깔끔하고 심플하게 구성하려 한다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endParaRPr lang="en-US" altLang="ko-KR" sz="14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0" y="2486657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5F48C-771E-4E77-B242-F655D1376B13}"/>
              </a:ext>
            </a:extLst>
          </p:cNvPr>
          <p:cNvSpPr txBox="1"/>
          <p:nvPr/>
        </p:nvSpPr>
        <p:spPr>
          <a:xfrm>
            <a:off x="5518594" y="2053791"/>
            <a:ext cx="4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06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66E8C-6A11-4BC4-A3D4-E6BB87A227BA}"/>
              </a:ext>
            </a:extLst>
          </p:cNvPr>
          <p:cNvSpPr txBox="1"/>
          <p:nvPr/>
        </p:nvSpPr>
        <p:spPr>
          <a:xfrm>
            <a:off x="4243283" y="2844225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 자료</a:t>
            </a:r>
            <a:endParaRPr lang="en-US" altLang="ko-KR" sz="3200" spc="-300" dirty="0">
              <a:solidFill>
                <a:schemeClr val="tx1">
                  <a:lumMod val="95000"/>
                  <a:lumOff val="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33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5628740" y="973525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3502116" y="1984670"/>
            <a:ext cx="1520042" cy="1509485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최근 웹 트렌드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및 적용사례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1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01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0DE62F-4FDD-4EF6-96FF-6B47B86B4599}"/>
              </a:ext>
            </a:extLst>
          </p:cNvPr>
          <p:cNvGrpSpPr/>
          <p:nvPr/>
        </p:nvGrpSpPr>
        <p:grpSpPr>
          <a:xfrm>
            <a:off x="5340703" y="2000025"/>
            <a:ext cx="1520042" cy="1494129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EEED867-EFEF-4136-81B1-BD8FB4C221E0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사용자 분석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26FDF1-0E0C-438B-BD50-C264965FBDFC}"/>
                </a:ext>
              </a:extLst>
            </p:cNvPr>
            <p:cNvSpPr/>
            <p:nvPr/>
          </p:nvSpPr>
          <p:spPr>
            <a:xfrm>
              <a:off x="1869441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02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B0531-B382-44E6-A202-39E68F074141}"/>
              </a:ext>
            </a:extLst>
          </p:cNvPr>
          <p:cNvGrpSpPr/>
          <p:nvPr/>
        </p:nvGrpSpPr>
        <p:grpSpPr>
          <a:xfrm>
            <a:off x="7144285" y="2000026"/>
            <a:ext cx="1520042" cy="1494128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4557D17-BF7A-4CED-8FAC-F02309D76A37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기존사이트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장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·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단점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00DCA76-DCF3-440C-8E8A-FCF62F7DACD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03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540CC7-3DB4-481F-8E5B-D3CED1380598}"/>
              </a:ext>
            </a:extLst>
          </p:cNvPr>
          <p:cNvGrpSpPr/>
          <p:nvPr/>
        </p:nvGrpSpPr>
        <p:grpSpPr>
          <a:xfrm>
            <a:off x="3502116" y="3830719"/>
            <a:ext cx="1520042" cy="1456482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4B29971-BC0E-4933-928E-6AD7EA0ED34A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관련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경쟁 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사이트 분석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0A63626-5A85-4D05-B911-5C20F7D1E83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04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54935D-0283-4E9F-911A-C1A728DA5FAF}"/>
              </a:ext>
            </a:extLst>
          </p:cNvPr>
          <p:cNvGrpSpPr/>
          <p:nvPr/>
        </p:nvGrpSpPr>
        <p:grpSpPr>
          <a:xfrm>
            <a:off x="5305698" y="3830719"/>
            <a:ext cx="1520042" cy="1456482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3EC803A-3778-4944-8EEE-12C018DE5D66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리뉴얼 시 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반영할 트렌드 목록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74663E-0F4C-403A-9527-F4591D9454A5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05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5CC6C2-D9E0-4EDB-AC2D-44647437B44D}"/>
              </a:ext>
            </a:extLst>
          </p:cNvPr>
          <p:cNvGrpSpPr/>
          <p:nvPr/>
        </p:nvGrpSpPr>
        <p:grpSpPr>
          <a:xfrm>
            <a:off x="7109280" y="3830719"/>
            <a:ext cx="1520042" cy="1456482"/>
            <a:chOff x="883920" y="1102360"/>
            <a:chExt cx="3586480" cy="3158423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B1AB2CC-3F8A-455D-8377-A38A341F5E4E}"/>
                </a:ext>
              </a:extLst>
            </p:cNvPr>
            <p:cNvSpPr/>
            <p:nvPr/>
          </p:nvSpPr>
          <p:spPr>
            <a:xfrm>
              <a:off x="883920" y="1910079"/>
              <a:ext cx="3586480" cy="235070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b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</a:b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참고 자료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2670570-2F62-4374-B49F-9AA97E2E7FA5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06</a:t>
              </a:r>
              <a:endParaRPr lang="ko-KR" altLang="en-US" dirty="0"/>
            </a:p>
          </p:txBody>
        </p:sp>
      </p:grp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FE0F8194-0256-448B-955C-3BBD5BC70451}"/>
              </a:ext>
            </a:extLst>
          </p:cNvPr>
          <p:cNvSpPr/>
          <p:nvPr/>
        </p:nvSpPr>
        <p:spPr>
          <a:xfrm>
            <a:off x="1970695" y="2585326"/>
            <a:ext cx="8055821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4EF1107-6CF5-47C0-A056-43F846ACA8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70" y="3697357"/>
            <a:ext cx="4351821" cy="30469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828" y="5929134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06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참고자료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AA4A1E-FC2C-43EF-AA68-E3A274DA35DC}"/>
              </a:ext>
            </a:extLst>
          </p:cNvPr>
          <p:cNvSpPr/>
          <p:nvPr/>
        </p:nvSpPr>
        <p:spPr>
          <a:xfrm>
            <a:off x="8236155" y="3697357"/>
            <a:ext cx="3628871" cy="3046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D740BF-D9AA-4BA8-B25D-D2C5A23C53E1}"/>
              </a:ext>
            </a:extLst>
          </p:cNvPr>
          <p:cNvSpPr txBox="1"/>
          <p:nvPr/>
        </p:nvSpPr>
        <p:spPr>
          <a:xfrm>
            <a:off x="8770768" y="4493121"/>
            <a:ext cx="26320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상단에 큰 이미지를 활용해서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시각적으로 흥미를 일으키고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본문 중간에도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스와이프를</a:t>
            </a:r>
            <a:r>
              <a:rPr lang="ko-KR" altLang="en-US" sz="1400" spc="-150" dirty="0">
                <a:solidFill>
                  <a:schemeClr val="bg1"/>
                </a:solidFill>
              </a:rPr>
              <a:t> 통해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더 많은 문화재 사진을 볼 수 있도록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bg1"/>
                </a:solidFill>
              </a:rPr>
              <a:t>배치할 예정이다</a:t>
            </a:r>
            <a:r>
              <a:rPr lang="en-US" altLang="ko-KR" sz="1400" spc="-1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CFD04-349A-4817-8B7C-267ABA0D63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9" y="166367"/>
            <a:ext cx="3719538" cy="3530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1714FA-FA9E-4C47-8EBB-5482BEA799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9" y="3697357"/>
            <a:ext cx="3710301" cy="3046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D2E8B6-0A79-4A08-82B2-605AE753D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6" y="166367"/>
            <a:ext cx="4351821" cy="3530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909D22-C58F-4AC4-A6E6-4FBB4BB896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6918" y="166368"/>
            <a:ext cx="3638107" cy="35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9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46026-25D5-4234-BB0B-79C9F5635B38}"/>
              </a:ext>
            </a:extLst>
          </p:cNvPr>
          <p:cNvSpPr/>
          <p:nvPr/>
        </p:nvSpPr>
        <p:spPr>
          <a:xfrm>
            <a:off x="0" y="2482269"/>
            <a:ext cx="5928360" cy="1336040"/>
          </a:xfrm>
          <a:prstGeom prst="rect">
            <a:avLst/>
          </a:prstGeom>
          <a:solidFill>
            <a:srgbClr val="AD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D8B53-90B8-4213-8D52-047344E28B19}"/>
              </a:ext>
            </a:extLst>
          </p:cNvPr>
          <p:cNvSpPr txBox="1"/>
          <p:nvPr/>
        </p:nvSpPr>
        <p:spPr>
          <a:xfrm>
            <a:off x="5535426" y="20537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01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E593F-C2EF-439B-A0C3-25CD97BAE316}"/>
              </a:ext>
            </a:extLst>
          </p:cNvPr>
          <p:cNvSpPr txBox="1"/>
          <p:nvPr/>
        </p:nvSpPr>
        <p:spPr>
          <a:xfrm>
            <a:off x="2926608" y="2617980"/>
            <a:ext cx="2906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웹 트렌드 및</a:t>
            </a:r>
            <a:endParaRPr lang="en-US" altLang="ko-KR" sz="32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3200" spc="-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적용사례</a:t>
            </a:r>
          </a:p>
        </p:txBody>
      </p: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Minimal Style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818451" y="612465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MIXD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944895" y="612465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TINKER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전반적으로 미니멀리즘 생활이 유행하면서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 디자인에서도 복잡한 레이아웃 대신 심플하고 정보에 접근하기 쉬운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미니멀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스타일의 디자인이 많이 사용된다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정보를 담을 수 없다는 단점이 있지만 필요한 정보만 빠르게 전달할 수 있다는 강점이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15302-2D37-4AA2-A768-6B44C87DA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AFF0A5-92F1-4A0B-955F-959BED4A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6"/>
            <a:ext cx="4961149" cy="2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Imagery Multilayers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223768" y="6124655"/>
            <a:ext cx="1776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generalcondition.com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294366" y="6124655"/>
            <a:ext cx="2013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Johanna Wilson portfolio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미니멀한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디자인을 추구하던 트렌드에서 웹사이트의 다양한 정보를 표현하려면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여러 개의 이미지를 겹쳐 포토갤러리처럼 레이아웃을 구성하는 것이 새로운 트렌드가 되었다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웹사이트의 한 부분이나 모바일 화면같이 제한된 공간에서 많은 양의 컨텐츠를 표현하는데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유용하게 사용할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C05C3B-8642-4A2C-A1D6-13A3F7BB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52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31B761-5CAC-4949-90AC-915BF261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6"/>
            <a:ext cx="4961149" cy="26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562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en-US" altLang="ko-KR" i="0" dirty="0">
                <a:solidFill>
                  <a:srgbClr val="243238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Photos Behind the Typography</a:t>
            </a:r>
          </a:p>
          <a:p>
            <a:endParaRPr lang="en-US" altLang="ko-KR" b="1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925050" y="612465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qp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9037258" y="6124655"/>
            <a:ext cx="527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Oust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텍스트의 뒤에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컬러풀한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이미지를 배치하면서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내용을 강조하면서도 전체적인 분위기는 통일시키는 디자인이다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B5A4A-865B-470B-99D2-C041A213D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A7CC5-0CA2-40AD-84FC-206B8D61D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34" y="2985691"/>
            <a:ext cx="4961149" cy="2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04. Big Typography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var(--font-text-oli)"/>
              </a:rPr>
              <a:t> </a:t>
            </a:r>
            <a:endParaRPr lang="en-US" altLang="ko-KR" b="1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592814" y="6124655"/>
            <a:ext cx="103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DigitalWerk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678156" y="6124655"/>
            <a:ext cx="124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Pest Stop Boys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크고 굵은 글자로 임팩트를 주는 디자인이다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 화면에서 주로 사용되며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사용자에게 강렬한 첫 인상을 남길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61ADFE-E63B-4A4B-9EE5-8E038AB48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5"/>
            <a:ext cx="4961149" cy="2696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FCA02C-C2A3-4E5C-B255-1BA4B5850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8" y="3011696"/>
            <a:ext cx="4965263" cy="2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453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Comfortable Colors</a:t>
            </a:r>
            <a:endParaRPr lang="en-US" altLang="ko-KR" b="1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076104" y="6124655"/>
            <a:ext cx="207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Davina Spriggs via Dribble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8815788" y="6124655"/>
            <a:ext cx="970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Timescope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비비드한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컬러보다 눈에 편안한 컬러들을 사용하면 컨텐츠의 내용에 좀더 집중하게 되고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체류시간이 긴 페이지라면 사용자의 눈에 피곤함을 주지 않는다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제품의 사진 등 오브젝트를 강조하는 페이지에서 많이 사용된다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5CDB8-90BC-4FB0-9C48-71D21A8A6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7" y="3011695"/>
            <a:ext cx="4961149" cy="2696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6F9955-C940-4747-8219-5045AC9B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53" y="3011696"/>
            <a:ext cx="4954414" cy="2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11635"/>
            <a:ext cx="12014200" cy="0"/>
          </a:xfrm>
          <a:prstGeom prst="line">
            <a:avLst/>
          </a:prstGeom>
          <a:ln>
            <a:solidFill>
              <a:srgbClr val="C9C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329610" cy="6858000"/>
          </a:xfrm>
          <a:prstGeom prst="rect">
            <a:avLst/>
          </a:prstGeom>
          <a:solidFill>
            <a:srgbClr val="C9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9416" y="86589"/>
            <a:ext cx="3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06.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illustrations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11892" y="4689677"/>
            <a:ext cx="353943" cy="5533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웹 트렌드  및  적용사례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>
            <a:cxnSpLocks/>
          </p:cNvCxnSpPr>
          <p:nvPr/>
        </p:nvCxnSpPr>
        <p:spPr>
          <a:xfrm>
            <a:off x="209969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3669179" y="6124655"/>
            <a:ext cx="88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PSYCHOO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546227" y="3011696"/>
            <a:ext cx="4961160" cy="2696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370FB5-61A4-48B8-9DAC-330233FEF5E9}"/>
              </a:ext>
            </a:extLst>
          </p:cNvPr>
          <p:cNvCxnSpPr>
            <a:cxnSpLocks/>
          </p:cNvCxnSpPr>
          <p:nvPr/>
        </p:nvCxnSpPr>
        <p:spPr>
          <a:xfrm>
            <a:off x="7288656" y="6029404"/>
            <a:ext cx="3789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B94CE0-1463-4B4B-957F-1F4CC4FAF0DF}"/>
              </a:ext>
            </a:extLst>
          </p:cNvPr>
          <p:cNvSpPr txBox="1"/>
          <p:nvPr/>
        </p:nvSpPr>
        <p:spPr>
          <a:xfrm>
            <a:off x="9031456" y="6124655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TULL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3E78FD-7465-44C3-94B6-D2DBAC71B37D}"/>
              </a:ext>
            </a:extLst>
          </p:cNvPr>
          <p:cNvSpPr/>
          <p:nvPr/>
        </p:nvSpPr>
        <p:spPr>
          <a:xfrm>
            <a:off x="6686518" y="3011695"/>
            <a:ext cx="4961149" cy="26967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F6FB03-51FF-4477-9342-93165C2FAE0E}"/>
              </a:ext>
            </a:extLst>
          </p:cNvPr>
          <p:cNvSpPr/>
          <p:nvPr/>
        </p:nvSpPr>
        <p:spPr>
          <a:xfrm>
            <a:off x="10086808" y="6458435"/>
            <a:ext cx="2105191" cy="400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5E3C5-9BE1-4824-83FD-BC8CB9D75661}"/>
              </a:ext>
            </a:extLst>
          </p:cNvPr>
          <p:cNvSpPr txBox="1"/>
          <p:nvPr/>
        </p:nvSpPr>
        <p:spPr>
          <a:xfrm>
            <a:off x="1428350" y="1018362"/>
            <a:ext cx="9889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일러스트를 삽입해 페이지의 포인트를 주는 디자인이다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일러스트에 따라 정적이거나 역동적인 분위기를 주기도 하고 정보전달에도 사용되며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가득찬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화면보다 사용자의 체류시간을 늘리기에 효과적이기도 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6F047-7C04-4080-9E84-1BA62A013A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8" y="3011695"/>
            <a:ext cx="4948719" cy="26967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9BAEC0-39A3-41D1-BD54-FA57B5471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18" y="3011694"/>
            <a:ext cx="4961149" cy="26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662</Words>
  <Application>Microsoft Office PowerPoint</Application>
  <PresentationFormat>와이드스크린</PresentationFormat>
  <Paragraphs>158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G마켓 산스 Bold</vt:lpstr>
      <vt:lpstr>G마켓 산스 Light</vt:lpstr>
      <vt:lpstr>G마켓 산스 Medium</vt:lpstr>
      <vt:lpstr>var(--font-text-oli)</vt:lpstr>
      <vt:lpstr>마루 부리 Beta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EZEN</cp:lastModifiedBy>
  <cp:revision>117</cp:revision>
  <dcterms:created xsi:type="dcterms:W3CDTF">2020-11-18T01:48:02Z</dcterms:created>
  <dcterms:modified xsi:type="dcterms:W3CDTF">2022-05-13T07:02:15Z</dcterms:modified>
</cp:coreProperties>
</file>